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4"/>
  </p:sldMasterIdLst>
  <p:notesMasterIdLst>
    <p:notesMasterId r:id="rId26"/>
  </p:notesMasterIdLst>
  <p:sldIdLst>
    <p:sldId id="282" r:id="rId5"/>
    <p:sldId id="545" r:id="rId6"/>
    <p:sldId id="560" r:id="rId7"/>
    <p:sldId id="561" r:id="rId8"/>
    <p:sldId id="562" r:id="rId9"/>
    <p:sldId id="563" r:id="rId10"/>
    <p:sldId id="586" r:id="rId11"/>
    <p:sldId id="566" r:id="rId12"/>
    <p:sldId id="564" r:id="rId13"/>
    <p:sldId id="573" r:id="rId14"/>
    <p:sldId id="572" r:id="rId15"/>
    <p:sldId id="574" r:id="rId16"/>
    <p:sldId id="575" r:id="rId17"/>
    <p:sldId id="576" r:id="rId18"/>
    <p:sldId id="587" r:id="rId19"/>
    <p:sldId id="588" r:id="rId20"/>
    <p:sldId id="590" r:id="rId21"/>
    <p:sldId id="578" r:id="rId22"/>
    <p:sldId id="579" r:id="rId23"/>
    <p:sldId id="580" r:id="rId24"/>
    <p:sldId id="577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eaver, Amy" initials="CA" lastIdx="1" clrIdx="0">
    <p:extLst>
      <p:ext uri="{19B8F6BF-5375-455C-9EA6-DF929625EA0E}">
        <p15:presenceInfo xmlns:p15="http://schemas.microsoft.com/office/powerpoint/2012/main" userId="S-1-5-21-66081788-462978661-1268862865-3064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08" autoAdjust="0"/>
    <p:restoredTop sz="94701" autoAdjust="0"/>
  </p:normalViewPr>
  <p:slideViewPr>
    <p:cSldViewPr snapToGrid="0">
      <p:cViewPr>
        <p:scale>
          <a:sx n="75" d="100"/>
          <a:sy n="75" d="100"/>
        </p:scale>
        <p:origin x="1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041gc-my.sharepoint.com/personal/richard_fernandes_nrcan-rncan_gc_ca/Documents/sl2p-statsca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041gc-my.sharepoint.com/personal/richard_fernandes_nrcan-rncan_gc_ca/Documents/sl2p-statsca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041gc-my.sharepoint.com/personal/richard_fernandes_nrcan-rncan_gc_ca/Documents/sl2p-statsca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041gc-my.sharepoint.com/personal/richard_fernandes_nrcan-rncan_gc_ca/Documents/sl2p-statsca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CA"/>
              <a:t>SL2P-CCRS LAI 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RMSE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Sheet5!$A$2:$A$9</c:f>
              <c:strCache>
                <c:ptCount val="8"/>
                <c:pt idx="0">
                  <c:v>ALL</c:v>
                </c:pt>
                <c:pt idx="1">
                  <c:v>CSH</c:v>
                </c:pt>
                <c:pt idx="2">
                  <c:v>DBF</c:v>
                </c:pt>
                <c:pt idx="3">
                  <c:v>EBF</c:v>
                </c:pt>
                <c:pt idx="4">
                  <c:v>ENF</c:v>
                </c:pt>
                <c:pt idx="5">
                  <c:v>MF</c:v>
                </c:pt>
                <c:pt idx="6">
                  <c:v>OSH</c:v>
                </c:pt>
                <c:pt idx="7">
                  <c:v>CRP</c:v>
                </c:pt>
              </c:strCache>
            </c:strRef>
          </c:cat>
          <c:val>
            <c:numRef>
              <c:f>Sheet5!$D$2:$D$9</c:f>
              <c:numCache>
                <c:formatCode>General</c:formatCode>
                <c:ptCount val="8"/>
                <c:pt idx="0">
                  <c:v>0.91</c:v>
                </c:pt>
                <c:pt idx="1">
                  <c:v>0.14000000000000001</c:v>
                </c:pt>
                <c:pt idx="2">
                  <c:v>1.1499999999999999</c:v>
                </c:pt>
                <c:pt idx="3">
                  <c:v>0.39</c:v>
                </c:pt>
                <c:pt idx="4">
                  <c:v>0.78</c:v>
                </c:pt>
                <c:pt idx="5">
                  <c:v>1.39</c:v>
                </c:pt>
                <c:pt idx="6">
                  <c:v>0.54</c:v>
                </c:pt>
                <c:pt idx="7">
                  <c:v>0.62744604316546759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0E-440C-B30E-336114E28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8"/>
        <c:overlap val="-100"/>
        <c:axId val="776607584"/>
        <c:axId val="776606504"/>
      </c:barChart>
      <c:barChart>
        <c:barDir val="col"/>
        <c:grouping val="clustered"/>
        <c:varyColors val="0"/>
        <c:ser>
          <c:idx val="1"/>
          <c:order val="1"/>
          <c:tx>
            <c:v>UAR</c:v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Sheet5!$A$2:$A$9</c:f>
              <c:strCache>
                <c:ptCount val="8"/>
                <c:pt idx="0">
                  <c:v>ALL</c:v>
                </c:pt>
                <c:pt idx="1">
                  <c:v>CSH</c:v>
                </c:pt>
                <c:pt idx="2">
                  <c:v>DBF</c:v>
                </c:pt>
                <c:pt idx="3">
                  <c:v>EBF</c:v>
                </c:pt>
                <c:pt idx="4">
                  <c:v>ENF</c:v>
                </c:pt>
                <c:pt idx="5">
                  <c:v>MF</c:v>
                </c:pt>
                <c:pt idx="6">
                  <c:v>OSH</c:v>
                </c:pt>
                <c:pt idx="7">
                  <c:v>CRP</c:v>
                </c:pt>
              </c:strCache>
            </c:strRef>
          </c:cat>
          <c:val>
            <c:numRef>
              <c:f>Sheet5!$E$2:$E$9</c:f>
              <c:numCache>
                <c:formatCode>General</c:formatCode>
                <c:ptCount val="8"/>
                <c:pt idx="0">
                  <c:v>0.63146968119713731</c:v>
                </c:pt>
                <c:pt idx="1">
                  <c:v>1</c:v>
                </c:pt>
                <c:pt idx="2">
                  <c:v>0.60751531791907509</c:v>
                </c:pt>
                <c:pt idx="3">
                  <c:v>0.85</c:v>
                </c:pt>
                <c:pt idx="4">
                  <c:v>0.71201020408163262</c:v>
                </c:pt>
                <c:pt idx="5">
                  <c:v>0.50649842271293377</c:v>
                </c:pt>
                <c:pt idx="6">
                  <c:v>0.77142857142857135</c:v>
                </c:pt>
                <c:pt idx="7">
                  <c:v>0.87338129496402883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0E-440C-B30E-336114E28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3"/>
        <c:overlap val="-100"/>
        <c:axId val="786205192"/>
        <c:axId val="786204112"/>
      </c:barChart>
      <c:catAx>
        <c:axId val="776607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Land Cover 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606504"/>
        <c:crosses val="autoZero"/>
        <c:auto val="1"/>
        <c:lblAlgn val="ctr"/>
        <c:lblOffset val="100"/>
        <c:noMultiLvlLbl val="0"/>
      </c:catAx>
      <c:valAx>
        <c:axId val="776606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RMSE LAI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607584"/>
        <c:crosses val="autoZero"/>
        <c:crossBetween val="between"/>
      </c:valAx>
      <c:valAx>
        <c:axId val="786204112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UAR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205192"/>
        <c:crosses val="max"/>
        <c:crossBetween val="between"/>
      </c:valAx>
      <c:catAx>
        <c:axId val="786205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862041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CA"/>
              <a:t>SL2P-CCRS FCOVER</a:t>
            </a:r>
            <a:r>
              <a:rPr lang="en-CA" baseline="0"/>
              <a:t> </a:t>
            </a:r>
            <a:r>
              <a:rPr lang="en-CA"/>
              <a:t>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RMSE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'[sl2p-statscan.xlsx]Sheet5'!$A$2:$A$9</c:f>
              <c:strCache>
                <c:ptCount val="8"/>
                <c:pt idx="0">
                  <c:v>ALL</c:v>
                </c:pt>
                <c:pt idx="1">
                  <c:v>CSH</c:v>
                </c:pt>
                <c:pt idx="2">
                  <c:v>DBF</c:v>
                </c:pt>
                <c:pt idx="3">
                  <c:v>EBF</c:v>
                </c:pt>
                <c:pt idx="4">
                  <c:v>ENF</c:v>
                </c:pt>
                <c:pt idx="5">
                  <c:v>MF</c:v>
                </c:pt>
                <c:pt idx="6">
                  <c:v>OSH</c:v>
                </c:pt>
                <c:pt idx="7">
                  <c:v>CRP</c:v>
                </c:pt>
              </c:strCache>
            </c:strRef>
          </c:cat>
          <c:val>
            <c:numRef>
              <c:f>'[sl2p-statscan.xlsx]Sheet5'!$J$2:$J$9</c:f>
              <c:numCache>
                <c:formatCode>General</c:formatCode>
                <c:ptCount val="8"/>
                <c:pt idx="0">
                  <c:v>0.14000000000000001</c:v>
                </c:pt>
                <c:pt idx="1">
                  <c:v>0.05</c:v>
                </c:pt>
                <c:pt idx="2">
                  <c:v>0.15</c:v>
                </c:pt>
                <c:pt idx="3">
                  <c:v>0.15</c:v>
                </c:pt>
                <c:pt idx="4">
                  <c:v>0.15</c:v>
                </c:pt>
                <c:pt idx="5">
                  <c:v>0.15</c:v>
                </c:pt>
                <c:pt idx="6">
                  <c:v>0.12</c:v>
                </c:pt>
                <c:pt idx="7">
                  <c:v>0.1139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E2-45A9-8F30-18409DF61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8"/>
        <c:overlap val="-100"/>
        <c:axId val="776607584"/>
        <c:axId val="776606504"/>
      </c:barChart>
      <c:barChart>
        <c:barDir val="col"/>
        <c:grouping val="clustered"/>
        <c:varyColors val="0"/>
        <c:ser>
          <c:idx val="1"/>
          <c:order val="1"/>
          <c:tx>
            <c:v>UAR</c:v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'[sl2p-statscan.xlsx]Sheet5'!$A$2:$A$9</c:f>
              <c:strCache>
                <c:ptCount val="8"/>
                <c:pt idx="0">
                  <c:v>ALL</c:v>
                </c:pt>
                <c:pt idx="1">
                  <c:v>CSH</c:v>
                </c:pt>
                <c:pt idx="2">
                  <c:v>DBF</c:v>
                </c:pt>
                <c:pt idx="3">
                  <c:v>EBF</c:v>
                </c:pt>
                <c:pt idx="4">
                  <c:v>ENF</c:v>
                </c:pt>
                <c:pt idx="5">
                  <c:v>MF</c:v>
                </c:pt>
                <c:pt idx="6">
                  <c:v>OSH</c:v>
                </c:pt>
                <c:pt idx="7">
                  <c:v>CRP</c:v>
                </c:pt>
              </c:strCache>
            </c:strRef>
          </c:cat>
          <c:val>
            <c:numRef>
              <c:f>'[sl2p-statscan.xlsx]Sheet5'!$K$2:$K$9</c:f>
              <c:numCache>
                <c:formatCode>General</c:formatCode>
                <c:ptCount val="8"/>
                <c:pt idx="0">
                  <c:v>0.37</c:v>
                </c:pt>
                <c:pt idx="1">
                  <c:v>0.57999999999999996</c:v>
                </c:pt>
                <c:pt idx="2">
                  <c:v>0.39</c:v>
                </c:pt>
                <c:pt idx="3">
                  <c:v>0.38</c:v>
                </c:pt>
                <c:pt idx="4">
                  <c:v>0.25</c:v>
                </c:pt>
                <c:pt idx="5">
                  <c:v>0.42</c:v>
                </c:pt>
                <c:pt idx="6">
                  <c:v>0.41</c:v>
                </c:pt>
                <c:pt idx="7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E2-45A9-8F30-18409DF61C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3"/>
        <c:overlap val="-100"/>
        <c:axId val="786205192"/>
        <c:axId val="786204112"/>
      </c:barChart>
      <c:catAx>
        <c:axId val="7766075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Land Cover Class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606504"/>
        <c:crosses val="autoZero"/>
        <c:auto val="1"/>
        <c:lblAlgn val="ctr"/>
        <c:lblOffset val="100"/>
        <c:noMultiLvlLbl val="0"/>
      </c:catAx>
      <c:valAx>
        <c:axId val="776606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RMSE FCOVER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6607584"/>
        <c:crosses val="autoZero"/>
        <c:crossBetween val="between"/>
      </c:valAx>
      <c:valAx>
        <c:axId val="786204112"/>
        <c:scaling>
          <c:orientation val="minMax"/>
          <c:max val="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UAR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6205192"/>
        <c:crosses val="max"/>
        <c:crossBetween val="between"/>
      </c:valAx>
      <c:catAx>
        <c:axId val="786205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862041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CA"/>
              <a:t>LAI cross-validation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1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'[sl2p-statscan.xlsx]Sheet6'!$C$9:$D$9</c:f>
              <c:strCache>
                <c:ptCount val="2"/>
                <c:pt idx="0">
                  <c:v>Non-Woody</c:v>
                </c:pt>
                <c:pt idx="1">
                  <c:v>Woody</c:v>
                </c:pt>
              </c:strCache>
            </c:strRef>
          </c:cat>
          <c:val>
            <c:numRef>
              <c:f>'[sl2p-statscan.xlsx]Sheet6'!$C$10:$D$10</c:f>
              <c:numCache>
                <c:formatCode>General</c:formatCode>
                <c:ptCount val="2"/>
                <c:pt idx="0">
                  <c:v>0.87</c:v>
                </c:pt>
                <c:pt idx="1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BB-4F1D-8B73-9EE078E2F2AF}"/>
            </c:ext>
          </c:extLst>
        </c:ser>
        <c:ser>
          <c:idx val="1"/>
          <c:order val="1"/>
          <c:tx>
            <c:v>10</c:v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'[sl2p-statscan.xlsx]Sheet6'!$C$9:$D$9</c:f>
              <c:strCache>
                <c:ptCount val="2"/>
                <c:pt idx="0">
                  <c:v>Non-Woody</c:v>
                </c:pt>
                <c:pt idx="1">
                  <c:v>Woody</c:v>
                </c:pt>
              </c:strCache>
            </c:strRef>
          </c:cat>
          <c:val>
            <c:numRef>
              <c:f>'[sl2p-statscan.xlsx]Sheet6'!$C$11:$D$11</c:f>
              <c:numCache>
                <c:formatCode>General</c:formatCode>
                <c:ptCount val="2"/>
                <c:pt idx="0">
                  <c:v>1</c:v>
                </c:pt>
                <c:pt idx="1">
                  <c:v>0.96499999999999997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BB-4F1D-8B73-9EE078E2F2AF}"/>
            </c:ext>
          </c:extLst>
        </c:ser>
        <c:ser>
          <c:idx val="2"/>
          <c:order val="2"/>
          <c:tx>
            <c:v>100</c:v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'[sl2p-statscan.xlsx]Sheet6'!$C$9:$D$9</c:f>
              <c:strCache>
                <c:ptCount val="2"/>
                <c:pt idx="0">
                  <c:v>Non-Woody</c:v>
                </c:pt>
                <c:pt idx="1">
                  <c:v>Woody</c:v>
                </c:pt>
              </c:strCache>
            </c:strRef>
          </c:cat>
          <c:val>
            <c:numRef>
              <c:f>'[sl2p-statscan.xlsx]Sheet6'!$C$12:$D$12</c:f>
              <c:numCache>
                <c:formatCode>General</c:formatCode>
                <c:ptCount val="2"/>
                <c:pt idx="0">
                  <c:v>1</c:v>
                </c:pt>
                <c:pt idx="1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BB-4F1D-8B73-9EE078E2F2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23161112"/>
        <c:axId val="923161472"/>
      </c:barChart>
      <c:catAx>
        <c:axId val="923161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Land Cover Type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3161472"/>
        <c:crosses val="autoZero"/>
        <c:auto val="1"/>
        <c:lblAlgn val="ctr"/>
        <c:lblOffset val="100"/>
        <c:noMultiLvlLbl val="0"/>
      </c:catAx>
      <c:valAx>
        <c:axId val="9231614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UAR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3161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CA"/>
              <a:t>fCOVER cross-validation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1</c:v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'[sl2p-statscan.xlsx]Sheet6'!$C$9:$D$9</c:f>
              <c:strCache>
                <c:ptCount val="2"/>
                <c:pt idx="0">
                  <c:v>Non-Woody</c:v>
                </c:pt>
                <c:pt idx="1">
                  <c:v>Woody</c:v>
                </c:pt>
              </c:strCache>
            </c:strRef>
          </c:cat>
          <c:val>
            <c:numRef>
              <c:f>'[sl2p-statscan.xlsx]Sheet6'!$C$10:$D$10</c:f>
              <c:numCache>
                <c:formatCode>General</c:formatCode>
                <c:ptCount val="2"/>
                <c:pt idx="0">
                  <c:v>0.87</c:v>
                </c:pt>
                <c:pt idx="1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53-48D6-A54C-9B0B892DDA4E}"/>
            </c:ext>
          </c:extLst>
        </c:ser>
        <c:ser>
          <c:idx val="1"/>
          <c:order val="1"/>
          <c:tx>
            <c:v>10</c:v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'[sl2p-statscan.xlsx]Sheet6'!$C$9:$D$9</c:f>
              <c:strCache>
                <c:ptCount val="2"/>
                <c:pt idx="0">
                  <c:v>Non-Woody</c:v>
                </c:pt>
                <c:pt idx="1">
                  <c:v>Woody</c:v>
                </c:pt>
              </c:strCache>
            </c:strRef>
          </c:cat>
          <c:val>
            <c:numRef>
              <c:f>'[sl2p-statscan.xlsx]Sheet6'!$C$11:$D$11</c:f>
              <c:numCache>
                <c:formatCode>General</c:formatCode>
                <c:ptCount val="2"/>
                <c:pt idx="0">
                  <c:v>1</c:v>
                </c:pt>
                <c:pt idx="1">
                  <c:v>0.96499999999999997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53-48D6-A54C-9B0B892DDA4E}"/>
            </c:ext>
          </c:extLst>
        </c:ser>
        <c:ser>
          <c:idx val="2"/>
          <c:order val="2"/>
          <c:tx>
            <c:v>100</c:v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'[sl2p-statscan.xlsx]Sheet6'!$C$9:$D$9</c:f>
              <c:strCache>
                <c:ptCount val="2"/>
                <c:pt idx="0">
                  <c:v>Non-Woody</c:v>
                </c:pt>
                <c:pt idx="1">
                  <c:v>Woody</c:v>
                </c:pt>
              </c:strCache>
            </c:strRef>
          </c:cat>
          <c:val>
            <c:numRef>
              <c:f>'[sl2p-statscan.xlsx]Sheet6'!$C$12:$D$12</c:f>
              <c:numCache>
                <c:formatCode>General</c:formatCode>
                <c:ptCount val="2"/>
                <c:pt idx="0">
                  <c:v>1</c:v>
                </c:pt>
                <c:pt idx="1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53-48D6-A54C-9B0B892DDA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23161112"/>
        <c:axId val="923161472"/>
      </c:barChart>
      <c:catAx>
        <c:axId val="9231611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Land Cover Type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3161472"/>
        <c:crosses val="autoZero"/>
        <c:auto val="1"/>
        <c:lblAlgn val="ctr"/>
        <c:lblOffset val="100"/>
        <c:noMultiLvlLbl val="0"/>
      </c:catAx>
      <c:valAx>
        <c:axId val="9231614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/>
                  <a:t>UAR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3161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82460-7193-E041-84FB-DBDD74EEDD01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6F732-00F6-2D40-9C23-8FCFB28E1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7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6F732-00F6-2D40-9C23-8FCFB28E1E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9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6F732-00F6-2D40-9C23-8FCFB28E1E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7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9272B1-99B0-214E-8926-B46D3A2739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67D5A3-287B-C64E-8E26-AE388B017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008994"/>
            <a:ext cx="11401327" cy="1197286"/>
          </a:xfrm>
          <a:prstGeom prst="rect">
            <a:avLst/>
          </a:prstGeom>
        </p:spPr>
        <p:txBody>
          <a:bodyPr lIns="0" bIns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7AFF37-CE3A-B742-A62F-2A3257140A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900" y="5206280"/>
            <a:ext cx="10158560" cy="508720"/>
          </a:xfrm>
        </p:spPr>
        <p:txBody>
          <a:bodyPr lIns="45720" anchor="b" anchorCtr="0"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7C7A8EA-E9AD-2747-BB8E-4E6AC446E0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900" y="5829300"/>
            <a:ext cx="5753100" cy="358775"/>
          </a:xfrm>
        </p:spPr>
        <p:txBody>
          <a:bodyPr lIns="64008" tIns="91440" anchor="b" anchorCtr="0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</a:defRPr>
            </a:lvl1pPr>
            <a:lvl2pPr marL="287338" indent="0">
              <a:buFontTx/>
              <a:buNone/>
              <a:defRPr/>
            </a:lvl2pPr>
            <a:lvl3pPr marL="574675" indent="0">
              <a:buFontTx/>
              <a:buNone/>
              <a:defRPr/>
            </a:lvl3pPr>
            <a:lvl4pPr marL="803275" indent="0">
              <a:buFontTx/>
              <a:buNone/>
              <a:defRPr/>
            </a:lvl4pPr>
            <a:lvl5pPr marL="1031875" indent="0">
              <a:buFontTx/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368585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CBD6-6F33-9544-91D3-41D9053A0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6CFC8-7F2F-7B4A-A59F-19560AF22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3B950-23A4-5442-892C-8F5AC695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B43F-ECEC-497C-B6FF-8B6732553015}" type="datetime1">
              <a:rPr lang="en-CA" smtClean="0"/>
              <a:t>2023-07-24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CD722-331D-A348-8A4A-68C860AD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5E9F-F76A-BA45-B335-B23A8FA6C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27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FBDE30-B1C7-F444-9771-4D706FC3D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2CD90-D02E-0845-80F4-B0E3C128D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709C4-970A-AF4D-BB35-9E4704CE3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4A40-F0D6-4F2E-9D07-17687C1AAAA3}" type="datetime1">
              <a:rPr lang="en-CA" smtClean="0"/>
              <a:t>2023-07-24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EA36-E50F-214A-9BE6-F2771BDD8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3C2FA-514D-FE42-873C-87F607D4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8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Page (end pre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1D4337-A6FF-E447-AEBC-7572F3E160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3572"/>
            <a:ext cx="12179300" cy="6850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01CB60-8482-4741-A8DB-6E92FB731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00" y="3779520"/>
            <a:ext cx="11391900" cy="350520"/>
          </a:xfrm>
        </p:spPr>
        <p:txBody>
          <a:bodyPr>
            <a:normAutofit/>
          </a:bodyPr>
          <a:lstStyle>
            <a:lvl1pPr algn="ctr">
              <a:defRPr sz="1400" baseline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copyright year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1B140-A1F6-1948-B146-330E1372E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CA470-4145-4AF5-9C10-C485368BD413}" type="datetime1">
              <a:rPr lang="en-CA" smtClean="0"/>
              <a:t>2023-07-24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9ACE6-299A-EF4D-B9DA-5ECFCC67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86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0B749-A601-4CB2-9BA8-DB70015DBCD2}" type="datetimeFigureOut">
              <a:rPr lang="en-CA" smtClean="0"/>
              <a:t>2023-07-24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627EF-0628-4C59-A0CB-46D6C4F00EE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056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1D64-2AF1-FE48-B966-37A28A3E5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6" y="457200"/>
            <a:ext cx="11269133" cy="990600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8157B-3149-DD49-AF6E-204756CE2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665" y="1600200"/>
            <a:ext cx="11269133" cy="4229100"/>
          </a:xfr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D7E303-64E9-1946-B0E1-0C9BFA265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EFE8-E1F0-406C-816F-152F5C81E19F}" type="datetime1">
              <a:rPr lang="en-CA" smtClean="0"/>
              <a:t>2023-07-24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F5B8D02-46EF-1343-B224-187A6611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811CB8-DE62-9D4B-BFD4-B724420B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1071-EAD7-2142-9E61-767469E34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76263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96C5B-016D-C54F-9A6E-0A79A4CE2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32730"/>
            <a:ext cx="10515600" cy="1500187"/>
          </a:xfrm>
        </p:spPr>
        <p:txBody>
          <a:bodyPr anchor="t" anchorCtr="1"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A8EB-B554-EA44-94DE-06559413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86D21-B112-4A4C-A2F9-DCD2A481DD73}" type="datetime1">
              <a:rPr lang="en-CA" smtClean="0"/>
              <a:t>2023-07-24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B3A6A-A61C-6B49-A093-4D6D4B748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87156-1B62-FF4E-96AA-FF576F5C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63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F02A-4F51-E644-8B2B-31C6F597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D98B-14A6-2B46-A93E-4BC72CD19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BDA5-30F9-ED40-BA26-39171345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0127" y="1600200"/>
            <a:ext cx="51816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E26D5-FB56-984C-8394-E70D35274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DE81-B697-46BF-B490-1FEAB1725D4B}" type="datetime1">
              <a:rPr lang="en-CA" smtClean="0"/>
              <a:t>2023-07-24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C6652-EF52-B446-88CA-29FB7E22D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625CD-903C-3743-9541-67483A04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0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21294-1363-054E-8DCD-CB664EF7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199"/>
            <a:ext cx="11270721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6DDB2-303F-784C-B377-925EEDAD3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4FAFF-5E82-6B48-AF85-FD48AEE39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424112"/>
            <a:ext cx="5157787" cy="32824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D9F4C-27A7-0C49-8E62-C87DDF948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4733" y="16002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12F80-5872-0B43-B7B6-ABD5D1318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4733" y="2424112"/>
            <a:ext cx="5183188" cy="32824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1E9EF0-219D-DC4F-B9E2-6D048D9CE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17128-8722-4C28-A508-428101AA290D}" type="datetime1">
              <a:rPr lang="en-CA" smtClean="0"/>
              <a:t>2023-07-24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A6FEA-DEE0-D744-A158-CB0B632F8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5E0DB-5C91-584F-A15F-D5B2D547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0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B0246-A0AF-BF4B-B83B-CEE811610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9906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7C7DD-7FD8-0E41-96C0-E2F47CDE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FA4BB-1019-4C8C-8883-40E27C8748E3}" type="datetime1">
              <a:rPr lang="en-CA" smtClean="0"/>
              <a:t>2023-07-24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3B0FB-BFC2-BD44-9A8D-9E3AB81A6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4269A-EC65-C948-9444-AD4FE2179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8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26709-8B13-314E-B328-9E8351BC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73C37-BC08-45F6-AF1D-736707F5F8F9}" type="datetime1">
              <a:rPr lang="en-CA" smtClean="0"/>
              <a:t>2023-07-24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70B8A-E4B2-DD42-8DBE-FA1DC54B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34D57-9D7F-3B42-B3FC-5D1C1139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6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E635-6006-B247-9A7F-553836760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88129-AEC9-4942-BFD3-CB2BEC0C1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7200"/>
            <a:ext cx="5645727" cy="52493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032AB-8D1A-2546-B6D8-ECA4542D11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199"/>
            <a:ext cx="5232400" cy="410633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84573-3786-904C-BEAB-7308549D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D64B-A8F7-4F43-B830-C8A78D940865}" type="datetime1">
              <a:rPr lang="en-CA" smtClean="0"/>
              <a:t>2023-07-24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72E8E-04A5-3D45-8663-18FE598F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5C7B5-FD8E-414B-BC7D-783D731E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41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F53D-A5AC-AD43-8D7E-A0962CCEF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39267" cy="990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FDC009-9B3E-C14C-916B-507E998B9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201"/>
            <a:ext cx="5350932" cy="5257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449DF-19BD-214E-8E6F-6C05ACB93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5139267" cy="4114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D602-E4B9-3049-8CF0-B312A1FB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0690-8D4A-4C50-851D-26966952BA81}" type="datetime1">
              <a:rPr lang="en-CA" smtClean="0"/>
              <a:t>2023-07-24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D2C96-46AB-A04E-B81B-D32C16647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9A2C6-E43C-CF4A-A96C-7FE7A0952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/>
          <a:lstStyle/>
          <a:p>
            <a:fld id="{220513D4-7261-F848-8FAE-CF02B39A77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2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B56E6F-8FD2-0E47-911E-80748C6FC7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849F5-151E-204E-9BB8-946F1AC58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12776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 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E13F5-06DF-D74C-AD90-5506E0F76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40475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D78A2A6-DF8C-434F-B611-8D6966ED0AA9}" type="datetime1">
              <a:rPr lang="en-CA" smtClean="0"/>
              <a:t>2023-07-24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ECFE335-690C-D344-B45B-49DDA88CE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67933" y="6340475"/>
            <a:ext cx="360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57F95FF-DFDB-A547-BB18-138C33CA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600" cy="990599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53303-3C57-8046-9232-D2E7A9E7D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1727" y="0"/>
            <a:ext cx="447224" cy="4571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4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395A67B-D0FE-F448-80B1-1191BC67A3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D055F-67FB-9F4C-C853-FDFD96F7269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0264775" y="0"/>
            <a:ext cx="19621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UNCLASSIFIED - NON CLASSIFIÉ</a:t>
            </a:r>
          </a:p>
        </p:txBody>
      </p:sp>
    </p:spTree>
    <p:extLst>
      <p:ext uri="{BB962C8B-B14F-4D97-AF65-F5344CB8AC3E}">
        <p14:creationId xmlns:p14="http://schemas.microsoft.com/office/powerpoint/2010/main" val="408867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73" r:id="rId12"/>
    <p:sldLayoutId id="2147483687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lnSpc>
          <a:spcPct val="90000"/>
        </a:lnSpc>
        <a:spcBef>
          <a:spcPts val="1000"/>
        </a:spcBef>
        <a:buSzPct val="70000"/>
        <a:buFontTx/>
        <a:buBlip>
          <a:blip r:embed="rId16"/>
        </a:buBlip>
        <a:tabLst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5138" indent="-177800" algn="l" defTabSz="914400" rtl="0" eaLnBrk="1" latinLnBrk="0" hangingPunct="1">
        <a:lnSpc>
          <a:spcPct val="90000"/>
        </a:lnSpc>
        <a:spcBef>
          <a:spcPts val="500"/>
        </a:spcBef>
        <a:buSzPct val="65000"/>
        <a:buFontTx/>
        <a:buBlip>
          <a:blip r:embed="rId16"/>
        </a:buBlip>
        <a:tabLst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4538" indent="-169863" algn="l" defTabSz="914400" rtl="0" eaLnBrk="1" latinLnBrk="0" hangingPunct="1">
        <a:lnSpc>
          <a:spcPct val="90000"/>
        </a:lnSpc>
        <a:spcBef>
          <a:spcPts val="500"/>
        </a:spcBef>
        <a:buSzPct val="55000"/>
        <a:buFontTx/>
        <a:buBlip>
          <a:blip r:embed="rId16"/>
        </a:buBlip>
        <a:tabLst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731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SzPct val="11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01738" indent="-169863" algn="l" defTabSz="914400" rtl="0" eaLnBrk="1" latinLnBrk="0" hangingPunct="1">
        <a:lnSpc>
          <a:spcPct val="90000"/>
        </a:lnSpc>
        <a:spcBef>
          <a:spcPts val="500"/>
        </a:spcBef>
        <a:buClr>
          <a:srgbClr val="5B86AD"/>
        </a:buClr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7" orient="horz" pos="3672" userDrawn="1">
          <p15:clr>
            <a:srgbClr val="F26B43"/>
          </p15:clr>
        </p15:guide>
        <p15:guide id="8" orient="horz" pos="288" userDrawn="1">
          <p15:clr>
            <a:srgbClr val="F26B43"/>
          </p15:clr>
        </p15:guide>
        <p15:guide id="9" pos="288" userDrawn="1">
          <p15:clr>
            <a:srgbClr val="F26B43"/>
          </p15:clr>
        </p15:guide>
        <p15:guide id="10" pos="7392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2" orient="horz" pos="912" userDrawn="1">
          <p15:clr>
            <a:srgbClr val="F26B43"/>
          </p15:clr>
        </p15:guide>
        <p15:guide id="13" orient="horz" pos="1008" userDrawn="1">
          <p15:clr>
            <a:srgbClr val="F26B43"/>
          </p15:clr>
        </p15:guide>
        <p15:guide id="14" orient="horz" pos="3600" userDrawn="1">
          <p15:clr>
            <a:srgbClr val="F26B43"/>
          </p15:clr>
        </p15:guide>
        <p15:guide id="15" orient="horz" pos="4224" userDrawn="1">
          <p15:clr>
            <a:srgbClr val="F26B43"/>
          </p15:clr>
        </p15:guide>
        <p15:guide id="16" pos="2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canada.ca/data/en/dataset/37745ea7-d0cf-4ef6-b6b8-1cb3a7fce0b8" TargetMode="External"/><Relationship Id="rId2" Type="http://schemas.openxmlformats.org/officeDocument/2006/relationships/hyperlink" Target="https://datacube.services.geo.ca/en/viewer/eo4ce/vegetation/monthly-vegetation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step.esa.int/docs/extra/ATBD_S2ToolBox_V2.0.pdf" TargetMode="External"/><Relationship Id="rId4" Type="http://schemas.openxmlformats.org/officeDocument/2006/relationships/hyperlink" Target="https://github.com/rfernand387/SL2P-CCRS/blob/main/Documents/SL2P-CCRS-ATBD.doc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92F0-8D6C-AC43-AECB-F1F6A3434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92" y="2567197"/>
            <a:ext cx="11311001" cy="1097815"/>
          </a:xfrm>
          <a:solidFill>
            <a:schemeClr val="accent6">
              <a:lumMod val="75000"/>
            </a:schemeClr>
          </a:solidFill>
        </p:spPr>
        <p:txBody>
          <a:bodyPr vert="horz" lIns="0" tIns="45720" rIns="91440" bIns="0" rtlCol="0" anchor="b" anchorCtr="0">
            <a:noAutofit/>
          </a:bodyPr>
          <a:lstStyle/>
          <a:p>
            <a:pPr algn="ctr"/>
            <a:r>
              <a:rPr lang="en-US" sz="3600" b="0" dirty="0">
                <a:ea typeface="+mj-lt"/>
                <a:cs typeface="+mj-lt"/>
              </a:rPr>
              <a:t>Canada wide vegetation essential climate variables: fCOVER, fAPAR and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19572-9F54-C640-876D-80A41B621E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091" y="5198400"/>
            <a:ext cx="10113773" cy="910299"/>
          </a:xfrm>
          <a:solidFill>
            <a:schemeClr val="accent6">
              <a:lumMod val="75000"/>
            </a:schemeClr>
          </a:solidFill>
        </p:spPr>
        <p:txBody>
          <a:bodyPr>
            <a:normAutofit fontScale="85000" lnSpcReduction="20000"/>
          </a:bodyPr>
          <a:lstStyle/>
          <a:p>
            <a:pPr marL="1790700" indent="-1790700"/>
            <a:r>
              <a:rPr lang="en-US" sz="2400" dirty="0">
                <a:latin typeface="Arial"/>
                <a:cs typeface="Arial"/>
              </a:rPr>
              <a:t>Richard Fernandes richard.fernandes@nrcan-rncan.gc.ca</a:t>
            </a:r>
          </a:p>
          <a:p>
            <a:r>
              <a:rPr lang="en-US" sz="2400" dirty="0">
                <a:latin typeface="Arial"/>
                <a:cs typeface="Arial"/>
              </a:rPr>
              <a:t>Francis Canisius, Najib Djamai, Gang Hong, Cassidy Li, Hichem Lahiouel, Camryn MacDougall, Hemit Shah, Lixin Sun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015B303-86DE-56A9-8DE1-E07678F92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319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0"/>
    </mc:Choice>
    <mc:Fallback>
      <p:transition spd="slow" advTm="4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9C49A2-FF32-6538-A16A-8F013F23D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SL2P-CCRS Validation Summary (n=1385)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74A10-3FFD-35A2-65D4-00531F23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1D9A3CF-5FB6-C63B-222C-C7FE34D322B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559550" y="1600200"/>
          <a:ext cx="5181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61BFF766-3B82-4D54-824D-7247A4491202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7200" y="1600200"/>
          <a:ext cx="5181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006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F89BD44C-A4FC-AC80-F364-9647B16DE6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B9366-0547-1BB9-74A9-86291A0B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Non-woody vegetation: LAI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71147-81AA-FBD2-8C48-D12626EB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11</a:t>
            </a:fld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0036F534-40A8-FE99-54DD-29516034F1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80" r="54452" b="12456"/>
          <a:stretch/>
        </p:blipFill>
        <p:spPr bwMode="auto">
          <a:xfrm>
            <a:off x="7506366" y="1510010"/>
            <a:ext cx="4235361" cy="427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27B1DF3-5B5C-1323-F5CE-DEDECA5DE15D}"/>
              </a:ext>
            </a:extLst>
          </p:cNvPr>
          <p:cNvSpPr txBox="1"/>
          <p:nvPr/>
        </p:nvSpPr>
        <p:spPr>
          <a:xfrm>
            <a:off x="7974462" y="1600200"/>
            <a:ext cx="11272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+mj-lt"/>
              </a:rPr>
              <a:t>N=176</a:t>
            </a:r>
          </a:p>
          <a:p>
            <a:r>
              <a:rPr lang="en-CA" dirty="0">
                <a:latin typeface="+mj-lt"/>
              </a:rPr>
              <a:t>R2=</a:t>
            </a:r>
          </a:p>
          <a:p>
            <a:r>
              <a:rPr lang="en-CA" dirty="0">
                <a:latin typeface="+mj-lt"/>
              </a:rPr>
              <a:t>A=-0.37</a:t>
            </a:r>
          </a:p>
          <a:p>
            <a:r>
              <a:rPr lang="en-CA" dirty="0">
                <a:latin typeface="+mj-lt"/>
              </a:rPr>
              <a:t>U=0.98</a:t>
            </a:r>
          </a:p>
          <a:p>
            <a:r>
              <a:rPr lang="en-CA" dirty="0">
                <a:latin typeface="+mj-lt"/>
              </a:rPr>
              <a:t>UAR=0.8</a:t>
            </a:r>
          </a:p>
          <a:p>
            <a:endParaRPr lang="en-CA" dirty="0">
              <a:latin typeface="+mj-lt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27412282-0467-6A93-0A7A-182BF59DA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75"/>
          <a:stretch/>
        </p:blipFill>
        <p:spPr bwMode="auto">
          <a:xfrm>
            <a:off x="3804399" y="5451002"/>
            <a:ext cx="4966700" cy="5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group of graphs showing different types of data">
            <a:extLst>
              <a:ext uri="{FF2B5EF4-FFF2-40B4-BE49-F238E27FC236}">
                <a16:creationId xmlns:a16="http://schemas.microsoft.com/office/drawing/2014/main" id="{49851E98-1E6F-DC9F-4F71-43A1F0216A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1" t="6695" r="55857" b="52193"/>
          <a:stretch/>
        </p:blipFill>
        <p:spPr>
          <a:xfrm>
            <a:off x="512670" y="1486876"/>
            <a:ext cx="3830730" cy="390191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2079A5-969E-035C-E766-FD2C14C6B4CA}"/>
              </a:ext>
            </a:extLst>
          </p:cNvPr>
          <p:cNvCxnSpPr/>
          <p:nvPr/>
        </p:nvCxnSpPr>
        <p:spPr>
          <a:xfrm>
            <a:off x="1083733" y="4787900"/>
            <a:ext cx="32596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473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ollage of graphs and diagrams">
            <a:extLst>
              <a:ext uri="{FF2B5EF4-FFF2-40B4-BE49-F238E27FC236}">
                <a16:creationId xmlns:a16="http://schemas.microsoft.com/office/drawing/2014/main" id="{A3730504-EB48-14FC-7862-6711DC137C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t="6704" r="55658" b="51928"/>
          <a:stretch/>
        </p:blipFill>
        <p:spPr>
          <a:xfrm>
            <a:off x="598188" y="1617132"/>
            <a:ext cx="4147314" cy="4122889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23AFC91-5898-3D3F-6D50-32A88DE91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03" r="53415" b="13392"/>
          <a:stretch/>
        </p:blipFill>
        <p:spPr bwMode="auto">
          <a:xfrm>
            <a:off x="7295206" y="1600201"/>
            <a:ext cx="4439594" cy="420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B9366-0547-1BB9-74A9-86291A0B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Non-woody vegetation: fCOVER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71147-81AA-FBD2-8C48-D12626EB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16FF21-BA53-991F-A7A4-3A773E40757A}"/>
              </a:ext>
            </a:extLst>
          </p:cNvPr>
          <p:cNvSpPr txBox="1"/>
          <p:nvPr/>
        </p:nvSpPr>
        <p:spPr>
          <a:xfrm>
            <a:off x="7961000" y="1600200"/>
            <a:ext cx="12554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+mj-lt"/>
              </a:rPr>
              <a:t>N=177</a:t>
            </a:r>
          </a:p>
          <a:p>
            <a:r>
              <a:rPr lang="en-CA" dirty="0">
                <a:latin typeface="+mj-lt"/>
              </a:rPr>
              <a:t>R2=</a:t>
            </a:r>
          </a:p>
          <a:p>
            <a:r>
              <a:rPr lang="en-CA" dirty="0">
                <a:latin typeface="+mj-lt"/>
              </a:rPr>
              <a:t>A=-0.018</a:t>
            </a:r>
          </a:p>
          <a:p>
            <a:r>
              <a:rPr lang="en-CA" dirty="0">
                <a:latin typeface="+mj-lt"/>
              </a:rPr>
              <a:t>U=0.1139</a:t>
            </a:r>
          </a:p>
          <a:p>
            <a:r>
              <a:rPr lang="en-CA" dirty="0">
                <a:latin typeface="+mj-lt"/>
              </a:rPr>
              <a:t>UAR=0.84</a:t>
            </a:r>
          </a:p>
          <a:p>
            <a:endParaRPr lang="en-CA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DA2A87F-FFEA-B07C-BAFA-F7265879A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75"/>
          <a:stretch/>
        </p:blipFill>
        <p:spPr bwMode="auto">
          <a:xfrm>
            <a:off x="3776264" y="5758126"/>
            <a:ext cx="4966700" cy="5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611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E24D3E-05C8-C565-557E-203D31BF2B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images of different colored lines&#10;&#10;Description automatically generated">
            <a:extLst>
              <a:ext uri="{FF2B5EF4-FFF2-40B4-BE49-F238E27FC236}">
                <a16:creationId xmlns:a16="http://schemas.microsoft.com/office/drawing/2014/main" id="{A3B39504-6CA9-FF29-1D9F-5E83DF711A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t="7151" r="56013" b="51823"/>
          <a:stretch/>
        </p:blipFill>
        <p:spPr>
          <a:xfrm>
            <a:off x="469750" y="1600200"/>
            <a:ext cx="4041290" cy="415476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B9366-0547-1BB9-74A9-86291A0B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Woody vegetation: LAI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71147-81AA-FBD2-8C48-D12626EB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13</a:t>
            </a:fld>
            <a:endParaRPr lang="en-US"/>
          </a:p>
        </p:txBody>
      </p:sp>
      <p:pic>
        <p:nvPicPr>
          <p:cNvPr id="11" name="Content Placeholder 11" descr="A group of colored dots">
            <a:extLst>
              <a:ext uri="{FF2B5EF4-FFF2-40B4-BE49-F238E27FC236}">
                <a16:creationId xmlns:a16="http://schemas.microsoft.com/office/drawing/2014/main" id="{92CA3CB9-1637-D173-66D8-36AAB934E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3" r="19607" b="50316"/>
          <a:stretch/>
        </p:blipFill>
        <p:spPr>
          <a:xfrm>
            <a:off x="7357404" y="1502538"/>
            <a:ext cx="4481868" cy="4475485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56821798-63F6-5F90-E0C8-78A4A0507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3" b="78407"/>
          <a:stretch/>
        </p:blipFill>
        <p:spPr bwMode="auto">
          <a:xfrm>
            <a:off x="5369735" y="4527483"/>
            <a:ext cx="1534277" cy="12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796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1B847-656A-F849-2A73-B1BADF514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0380"/>
          <a:stretch/>
        </p:blipFill>
        <p:spPr bwMode="auto">
          <a:xfrm>
            <a:off x="7179212" y="1600200"/>
            <a:ext cx="4562515" cy="450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E24D3E-05C8-C565-557E-203D31BF2B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B9366-0547-1BB9-74A9-86291A0B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Woody vegetation: fCOVER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71147-81AA-FBD2-8C48-D12626EB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6821798-63F6-5F90-E0C8-78A4A0507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33" b="78407"/>
          <a:stretch/>
        </p:blipFill>
        <p:spPr bwMode="auto">
          <a:xfrm>
            <a:off x="5369735" y="4527483"/>
            <a:ext cx="1534277" cy="12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collage of graphs and diagrams&#10;&#10;Description automatically generated">
            <a:extLst>
              <a:ext uri="{FF2B5EF4-FFF2-40B4-BE49-F238E27FC236}">
                <a16:creationId xmlns:a16="http://schemas.microsoft.com/office/drawing/2014/main" id="{418C1685-E2BA-C16A-3541-FE3DF247E3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t="7037" r="55455" b="50456"/>
          <a:stretch/>
        </p:blipFill>
        <p:spPr>
          <a:xfrm>
            <a:off x="450273" y="1600200"/>
            <a:ext cx="4220417" cy="4312920"/>
          </a:xfrm>
        </p:spPr>
      </p:pic>
    </p:spTree>
    <p:extLst>
      <p:ext uri="{BB962C8B-B14F-4D97-AF65-F5344CB8AC3E}">
        <p14:creationId xmlns:p14="http://schemas.microsoft.com/office/powerpoint/2010/main" val="216642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F1DC-F5E4-6569-774F-C6587827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Uncertainty Models – FCOVER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9564F-2534-DF39-1434-BBE97BC6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15</a:t>
            </a:fld>
            <a:endParaRPr lang="en-US"/>
          </a:p>
        </p:txBody>
      </p:sp>
      <p:pic>
        <p:nvPicPr>
          <p:cNvPr id="17" name="Content Placeholder 16" descr="A collage of graphs and diagrams">
            <a:extLst>
              <a:ext uri="{FF2B5EF4-FFF2-40B4-BE49-F238E27FC236}">
                <a16:creationId xmlns:a16="http://schemas.microsoft.com/office/drawing/2014/main" id="{721025B8-8286-3EEA-8021-02EAF2D159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" t="52468" r="53027" b="3892"/>
          <a:stretch/>
        </p:blipFill>
        <p:spPr>
          <a:xfrm>
            <a:off x="960853" y="1826668"/>
            <a:ext cx="4530436" cy="4118101"/>
          </a:xfrm>
        </p:spPr>
      </p:pic>
      <p:pic>
        <p:nvPicPr>
          <p:cNvPr id="18" name="Content Placeholder 16" descr="A collage of graphs and diagrams">
            <a:extLst>
              <a:ext uri="{FF2B5EF4-FFF2-40B4-BE49-F238E27FC236}">
                <a16:creationId xmlns:a16="http://schemas.microsoft.com/office/drawing/2014/main" id="{DCDB4B98-1D67-8323-F633-B537E37E4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2" t="41782" r="40969" b="47404"/>
          <a:stretch/>
        </p:blipFill>
        <p:spPr>
          <a:xfrm>
            <a:off x="5350298" y="5175691"/>
            <a:ext cx="1621976" cy="990601"/>
          </a:xfrm>
          <a:prstGeom prst="rect">
            <a:avLst/>
          </a:prstGeom>
        </p:spPr>
      </p:pic>
      <p:pic>
        <p:nvPicPr>
          <p:cNvPr id="7" name="Content Placeholder 9" descr="A collage of graphs and diagrams">
            <a:extLst>
              <a:ext uri="{FF2B5EF4-FFF2-40B4-BE49-F238E27FC236}">
                <a16:creationId xmlns:a16="http://schemas.microsoft.com/office/drawing/2014/main" id="{3E6716AA-7C65-0397-C6F7-ADC11D3C0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6" t="52767" r="52828" b="4129"/>
          <a:stretch/>
        </p:blipFill>
        <p:spPr>
          <a:xfrm>
            <a:off x="7008789" y="1816070"/>
            <a:ext cx="4503899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37678-2C73-A6DD-F1C2-0902C9464F82}"/>
              </a:ext>
            </a:extLst>
          </p:cNvPr>
          <p:cNvSpPr txBox="1"/>
          <p:nvPr/>
        </p:nvSpPr>
        <p:spPr>
          <a:xfrm>
            <a:off x="2512816" y="1406402"/>
            <a:ext cx="760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+mj-lt"/>
              </a:rPr>
              <a:t>Non-Woody						Woody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851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F1DC-F5E4-6569-774F-C6587827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Uncertainty Models – LAI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9564F-2534-DF39-1434-BBE97BC6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16</a:t>
            </a:fld>
            <a:endParaRPr lang="en-US"/>
          </a:p>
        </p:txBody>
      </p:sp>
      <p:pic>
        <p:nvPicPr>
          <p:cNvPr id="18" name="Content Placeholder 16" descr="A collage of graphs and diagrams">
            <a:extLst>
              <a:ext uri="{FF2B5EF4-FFF2-40B4-BE49-F238E27FC236}">
                <a16:creationId xmlns:a16="http://schemas.microsoft.com/office/drawing/2014/main" id="{DCDB4B98-1D67-8323-F633-B537E37E4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2" t="41782" r="40969" b="47404"/>
          <a:stretch/>
        </p:blipFill>
        <p:spPr>
          <a:xfrm>
            <a:off x="5350298" y="5175691"/>
            <a:ext cx="1621976" cy="990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F37678-2C73-A6DD-F1C2-0902C9464F82}"/>
              </a:ext>
            </a:extLst>
          </p:cNvPr>
          <p:cNvSpPr txBox="1"/>
          <p:nvPr/>
        </p:nvSpPr>
        <p:spPr>
          <a:xfrm>
            <a:off x="2512816" y="1406402"/>
            <a:ext cx="760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latin typeface="+mj-lt"/>
              </a:rPr>
              <a:t>Non-Woody						Woody</a:t>
            </a:r>
            <a:endParaRPr lang="en-US" sz="2400" dirty="0">
              <a:latin typeface="+mj-lt"/>
            </a:endParaRPr>
          </a:p>
        </p:txBody>
      </p:sp>
      <p:pic>
        <p:nvPicPr>
          <p:cNvPr id="9" name="Content Placeholder 11" descr="A group of images of a diagram">
            <a:extLst>
              <a:ext uri="{FF2B5EF4-FFF2-40B4-BE49-F238E27FC236}">
                <a16:creationId xmlns:a16="http://schemas.microsoft.com/office/drawing/2014/main" id="{D9FC4C1F-9E1E-FB49-3BD6-C153618AD1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7" t="52495" r="54919" b="4605"/>
          <a:stretch/>
        </p:blipFill>
        <p:spPr>
          <a:xfrm>
            <a:off x="6919123" y="1778389"/>
            <a:ext cx="4177145" cy="4165606"/>
          </a:xfrm>
        </p:spPr>
      </p:pic>
      <p:pic>
        <p:nvPicPr>
          <p:cNvPr id="15" name="Picture 14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4549EBBC-6695-DBA4-19A0-27FE3F2CDC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2" t="52347" r="54754" b="4298"/>
          <a:stretch/>
        </p:blipFill>
        <p:spPr>
          <a:xfrm>
            <a:off x="1011803" y="1778389"/>
            <a:ext cx="402306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5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16E3-70E5-DEE4-53AC-5004E74DD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Caveats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6CB24-9DFE-96A1-76F9-E39DA9EDE5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Snow free, vegetated</a:t>
            </a:r>
          </a:p>
          <a:p>
            <a:r>
              <a:rPr lang="en-CA" dirty="0"/>
              <a:t>Within domain and range</a:t>
            </a:r>
          </a:p>
          <a:p>
            <a:r>
              <a:rPr lang="en-CA" dirty="0"/>
              <a:t>20m pixel U:</a:t>
            </a:r>
          </a:p>
          <a:p>
            <a:pPr lvl="1"/>
            <a:r>
              <a:rPr lang="en-CA" dirty="0"/>
              <a:t>Lower: cross-validation RMSE</a:t>
            </a:r>
          </a:p>
          <a:p>
            <a:pPr lvl="1"/>
            <a:r>
              <a:rPr lang="en-CA" dirty="0"/>
              <a:t>Upper: in-situ validation RMSE</a:t>
            </a:r>
          </a:p>
          <a:p>
            <a:r>
              <a:rPr lang="en-CA" dirty="0"/>
              <a:t>Aggregated pixels</a:t>
            </a:r>
          </a:p>
          <a:p>
            <a:pPr lvl="1"/>
            <a:r>
              <a:rPr lang="en-CA" dirty="0"/>
              <a:t>RMSE models to be confirmed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07A9D-C257-5B43-B34E-0C3C677AEC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Issues</a:t>
            </a:r>
          </a:p>
          <a:p>
            <a:pPr lvl="1"/>
            <a:r>
              <a:rPr lang="en-CA" dirty="0"/>
              <a:t>Partial snow</a:t>
            </a:r>
          </a:p>
          <a:p>
            <a:pPr lvl="1"/>
            <a:r>
              <a:rPr lang="en-CA" dirty="0"/>
              <a:t>Flooding</a:t>
            </a:r>
          </a:p>
          <a:p>
            <a:pPr lvl="1"/>
            <a:r>
              <a:rPr lang="en-CA" dirty="0"/>
              <a:t>Terrain shadow</a:t>
            </a:r>
          </a:p>
          <a:p>
            <a:pPr lvl="1"/>
            <a:r>
              <a:rPr lang="en-CA" dirty="0"/>
              <a:t>Terrain slope</a:t>
            </a:r>
          </a:p>
          <a:p>
            <a:pPr lvl="1"/>
            <a:r>
              <a:rPr lang="en-CA" dirty="0"/>
              <a:t>Haze and clouds </a:t>
            </a:r>
          </a:p>
          <a:p>
            <a:pPr lvl="1"/>
            <a:r>
              <a:rPr lang="en-CA" dirty="0"/>
              <a:t>Mixed cover classes</a:t>
            </a:r>
          </a:p>
          <a:p>
            <a:pPr lvl="1"/>
            <a:r>
              <a:rPr lang="en-CA" dirty="0"/>
              <a:t>Land cover error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D0FF5-29BE-3FEF-947E-FBBC9957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84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5BF9-F539-F7E3-B1AC-3DB980D3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Potential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CA333-427D-D182-A31E-DA3FAEE42D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Daily Estimation (S2+MODIS)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13D35-0F15-4D47-A876-8C1EFA2576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Downscaling to 10m (S2)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FC19F-4D27-AE26-786C-61C703FB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37E8AF-A725-951D-C615-27ADB4058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1" b="67180"/>
          <a:stretch/>
        </p:blipFill>
        <p:spPr bwMode="auto">
          <a:xfrm>
            <a:off x="450272" y="2632509"/>
            <a:ext cx="5875229" cy="127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06BE8E7-F79E-DC44-C57A-F45F9C0BD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43" b="34222"/>
          <a:stretch/>
        </p:blipFill>
        <p:spPr bwMode="auto">
          <a:xfrm>
            <a:off x="413278" y="4321743"/>
            <a:ext cx="5909163" cy="135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8D038E-99B1-80AA-DA00-8F2CB3702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7" t="20402" r="20856" b="19267"/>
          <a:stretch/>
        </p:blipFill>
        <p:spPr>
          <a:xfrm>
            <a:off x="8874402" y="2115959"/>
            <a:ext cx="2193845" cy="21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C31228-E5AD-13FA-2D79-9976126907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17" t="20497" r="20752" b="18604"/>
          <a:stretch/>
        </p:blipFill>
        <p:spPr>
          <a:xfrm>
            <a:off x="8908269" y="4436305"/>
            <a:ext cx="2159978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DF806-8AE4-6427-FEFA-FE827E6BC1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5" t="20308" r="20544" b="18983"/>
          <a:stretch/>
        </p:blipFill>
        <p:spPr>
          <a:xfrm>
            <a:off x="6516177" y="3358932"/>
            <a:ext cx="2060563" cy="20383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D18AB6-7414-513F-0EC9-B37863453B4D}"/>
              </a:ext>
            </a:extLst>
          </p:cNvPr>
          <p:cNvSpPr txBox="1"/>
          <p:nvPr/>
        </p:nvSpPr>
        <p:spPr>
          <a:xfrm>
            <a:off x="11106976" y="2115959"/>
            <a:ext cx="72683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+mj-lt"/>
              </a:rPr>
              <a:t>LAI</a:t>
            </a:r>
          </a:p>
          <a:p>
            <a:r>
              <a:rPr lang="en-CA" dirty="0">
                <a:latin typeface="+mj-lt"/>
              </a:rPr>
              <a:t>20m</a:t>
            </a: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LAI</a:t>
            </a:r>
          </a:p>
          <a:p>
            <a:r>
              <a:rPr lang="en-CA" dirty="0">
                <a:latin typeface="+mj-lt"/>
              </a:rPr>
              <a:t>10m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7909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979F1-F8D5-723A-5337-B4803B1F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LEAF-Toolbox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06838-5804-6434-9C2D-B79BB80C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19</a:t>
            </a:fld>
            <a:endParaRPr lang="en-US"/>
          </a:p>
        </p:txBody>
      </p:sp>
      <p:pic>
        <p:nvPicPr>
          <p:cNvPr id="11" name="Content Placeholder 10" descr="A map with different colored spots&#10;&#10;Description automatically generated">
            <a:extLst>
              <a:ext uri="{FF2B5EF4-FFF2-40B4-BE49-F238E27FC236}">
                <a16:creationId xmlns:a16="http://schemas.microsoft.com/office/drawing/2014/main" id="{10CD071A-D6C7-8065-8DFE-9C6A8C86EE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7350"/>
            <a:ext cx="5181600" cy="4000499"/>
          </a:xfrm>
        </p:spPr>
      </p:pic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9F2FC07-9FFB-C1C6-AF78-5034524612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1772554"/>
            <a:ext cx="5181600" cy="3770092"/>
          </a:xfrm>
        </p:spPr>
      </p:pic>
    </p:spTree>
    <p:extLst>
      <p:ext uri="{BB962C8B-B14F-4D97-AF65-F5344CB8AC3E}">
        <p14:creationId xmlns:p14="http://schemas.microsoft.com/office/powerpoint/2010/main" val="592781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Vegetation Essential Climate Variables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CA" dirty="0"/>
          </a:p>
          <a:p>
            <a:r>
              <a:rPr lang="en-CA" dirty="0"/>
              <a:t>Canopy Cover (fCOVER)</a:t>
            </a:r>
          </a:p>
          <a:p>
            <a:pPr lvl="1"/>
            <a:r>
              <a:rPr lang="en-CA" dirty="0"/>
              <a:t>Foliage presence</a:t>
            </a:r>
          </a:p>
          <a:p>
            <a:pPr lvl="1"/>
            <a:r>
              <a:rPr lang="en-CA" dirty="0"/>
              <a:t>Habitat</a:t>
            </a:r>
          </a:p>
          <a:p>
            <a:pPr lvl="1"/>
            <a:r>
              <a:rPr lang="en-CA" dirty="0"/>
              <a:t>Land cover change</a:t>
            </a:r>
          </a:p>
          <a:p>
            <a:r>
              <a:rPr lang="en-CA" dirty="0"/>
              <a:t>fAPAR</a:t>
            </a:r>
          </a:p>
          <a:p>
            <a:pPr lvl="1"/>
            <a:r>
              <a:rPr lang="en-CA" dirty="0"/>
              <a:t>Foliage productivity/health</a:t>
            </a:r>
          </a:p>
          <a:p>
            <a:pPr lvl="1"/>
            <a:r>
              <a:rPr lang="en-CA" dirty="0"/>
              <a:t>Status and trends</a:t>
            </a:r>
          </a:p>
          <a:p>
            <a:pPr lvl="1"/>
            <a:r>
              <a:rPr lang="en-CA" dirty="0"/>
              <a:t>Crop modelling</a:t>
            </a:r>
          </a:p>
          <a:p>
            <a:r>
              <a:rPr lang="en-CA" dirty="0"/>
              <a:t>Leaf Area Index</a:t>
            </a:r>
          </a:p>
          <a:p>
            <a:pPr lvl="1"/>
            <a:r>
              <a:rPr lang="en-CA" dirty="0"/>
              <a:t>Foliage density/biomass</a:t>
            </a:r>
          </a:p>
          <a:p>
            <a:pPr lvl="1"/>
            <a:r>
              <a:rPr lang="en-CA" dirty="0"/>
              <a:t>Status and trends</a:t>
            </a:r>
          </a:p>
          <a:p>
            <a:pPr lvl="1"/>
            <a:r>
              <a:rPr lang="en-CA" dirty="0"/>
              <a:t>Ecosystem/weather models</a:t>
            </a:r>
          </a:p>
          <a:p>
            <a:pPr marL="287338" lvl="1" indent="0">
              <a:buNone/>
            </a:pPr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D4B12BD4-AA00-FF24-5791-EB1AFA68D6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l="2744" t="35833" r="17399"/>
          <a:stretch/>
        </p:blipFill>
        <p:spPr>
          <a:xfrm>
            <a:off x="457200" y="2261834"/>
            <a:ext cx="5181600" cy="2791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33A717-3C28-6A94-FF3D-CEAF1009AFC7}"/>
              </a:ext>
            </a:extLst>
          </p:cNvPr>
          <p:cNvSpPr txBox="1"/>
          <p:nvPr/>
        </p:nvSpPr>
        <p:spPr>
          <a:xfrm>
            <a:off x="417945" y="5073134"/>
            <a:ext cx="614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https://gcos.wmo.int/en/essential-climate-variables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005FF02-70C8-F119-5598-717EB307F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6250" t="-456250" r="-456250" b="-4562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9075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45"/>
    </mc:Choice>
    <mc:Fallback>
      <p:transition spd="slow" advTm="18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8E148-B185-E5DF-EDE5-1E49626A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BFFC-9CB9-558C-63A1-5D51899428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GITHUB</a:t>
            </a:r>
          </a:p>
          <a:p>
            <a:pPr lvl="1"/>
            <a:r>
              <a:rPr lang="en-CA" dirty="0"/>
              <a:t>rfernand387/LEAF-Toolbox</a:t>
            </a:r>
          </a:p>
          <a:p>
            <a:pPr lvl="1"/>
            <a:r>
              <a:rPr lang="en-CA" dirty="0"/>
              <a:t>rfernand387/sl2p-ccrs</a:t>
            </a:r>
          </a:p>
          <a:p>
            <a:pPr lvl="1"/>
            <a:r>
              <a:rPr lang="en-US" dirty="0" err="1"/>
              <a:t>fqqlsun</a:t>
            </a:r>
            <a:r>
              <a:rPr lang="en-US" dirty="0"/>
              <a:t>/</a:t>
            </a:r>
            <a:r>
              <a:rPr lang="en-US" dirty="0" err="1"/>
              <a:t>LEAF_production</a:t>
            </a:r>
            <a:endParaRPr lang="en-US" dirty="0"/>
          </a:p>
          <a:p>
            <a:pPr lvl="1"/>
            <a:r>
              <a:rPr lang="en-US" dirty="0" err="1">
                <a:solidFill>
                  <a:srgbClr val="1F2328"/>
                </a:solidFill>
                <a:latin typeface="-apple-system"/>
              </a:rPr>
              <a:t>hongirsa</a:t>
            </a:r>
            <a:r>
              <a:rPr lang="en-US" i="0" dirty="0">
                <a:effectLst/>
                <a:latin typeface="-apple-system"/>
              </a:rPr>
              <a:t>/</a:t>
            </a:r>
            <a:r>
              <a:rPr lang="en-US" dirty="0" err="1">
                <a:solidFill>
                  <a:srgbClr val="1F2328"/>
                </a:solidFill>
                <a:latin typeface="-apple-system"/>
              </a:rPr>
              <a:t>PSRFM_Wrapper</a:t>
            </a:r>
            <a:endParaRPr lang="en-US" i="0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endParaRPr lang="en-US" b="1" dirty="0">
              <a:solidFill>
                <a:srgbClr val="1F2328"/>
              </a:solidFill>
              <a:latin typeface="-apple-system"/>
            </a:endParaRPr>
          </a:p>
          <a:p>
            <a:r>
              <a:rPr lang="en-US" b="1" i="0" u="none" strike="noStrike" dirty="0">
                <a:solidFill>
                  <a:srgbClr val="1F2328"/>
                </a:solidFill>
                <a:effectLst/>
                <a:latin typeface="-apple-system"/>
              </a:rPr>
              <a:t>Data</a:t>
            </a:r>
          </a:p>
          <a:p>
            <a:pPr lvl="1"/>
            <a:r>
              <a:rPr lang="en-CA" sz="2400" u="sng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https://datacube.services.geo.ca/en/viewer/eo4ce/vegetation/monthly-vegetation.html</a:t>
            </a:r>
            <a:endParaRPr lang="en-CA" sz="2400" u="sng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7338" lvl="1" indent="0">
              <a:buNone/>
            </a:pPr>
            <a:endParaRPr lang="en-CA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CA" sz="24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https://open.canada.ca/data/en/dataset/37745ea7-d0cf-4ef6-b6b8-1cb3a7fce0b8</a:t>
            </a:r>
            <a:r>
              <a:rPr lang="en-CA" sz="24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endParaRPr lang="en-US" b="1" i="0" u="none" strike="noStrike" dirty="0">
              <a:solidFill>
                <a:srgbClr val="1F2328"/>
              </a:solidFill>
              <a:effectLst/>
              <a:latin typeface="-apple-system"/>
            </a:endParaRP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368BB-6326-6661-4AB3-A0BD471A51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>
                <a:hlinkClick r:id="rId4"/>
              </a:rPr>
              <a:t>ATBDs</a:t>
            </a:r>
          </a:p>
          <a:p>
            <a:endParaRPr lang="en-CA" dirty="0">
              <a:hlinkClick r:id="rId4"/>
            </a:endParaRPr>
          </a:p>
          <a:p>
            <a:pPr lvl="1"/>
            <a:r>
              <a:rPr lang="en-CA" dirty="0">
                <a:hlinkClick r:id="rId4"/>
              </a:rPr>
              <a:t>https://github.com/rfernand387/SL2P-CCRS/blob/main/Documents/SL2P-CCRS-ATBD.docx</a:t>
            </a:r>
            <a:endParaRPr lang="en-CA" dirty="0"/>
          </a:p>
          <a:p>
            <a:pPr lvl="1"/>
            <a:endParaRPr lang="en-CA" dirty="0"/>
          </a:p>
          <a:p>
            <a:pPr lvl="1"/>
            <a:r>
              <a:rPr lang="en-US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5"/>
              </a:rPr>
              <a:t>http://step.esa.int/docs/extra/ATBD_S2ToolBox_V2.0.pdf</a:t>
            </a:r>
            <a:endParaRPr lang="en-US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</a:endParaRPr>
          </a:p>
          <a:p>
            <a:pPr marL="287338" lvl="1" indent="0">
              <a:buNone/>
            </a:pPr>
            <a:endParaRPr lang="en-US" dirty="0">
              <a:solidFill>
                <a:srgbClr val="1A0DAB"/>
              </a:solidFill>
              <a:latin typeface="arial" panose="020B0604020202020204" pitchFamily="34" charset="0"/>
            </a:endParaRPr>
          </a:p>
          <a:p>
            <a:pPr marL="287338" lvl="1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1A406-04CE-944E-EF2B-B27C8706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67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BB9D-A54F-61FC-E223-18727944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UAR Increases with Averaging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9B7D1-8ACF-329F-BB35-CB1201B2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8A9FF19-0814-4002-8B7E-8A0B849236D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559550" y="1600200"/>
          <a:ext cx="5181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8DA8B96-6ED2-A0C6-7DFB-9012AE6C0AE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57200" y="1600200"/>
          <a:ext cx="5181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12743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2878-8FC6-B4E4-16B5-AE04D1FBA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GCOS User Requirements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3634C-4E0E-D210-1B28-AA93031DE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0E1DEE8C-B152-A4C2-90B3-7F4D2977A5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239235"/>
              </p:ext>
            </p:extLst>
          </p:nvPr>
        </p:nvGraphicFramePr>
        <p:xfrm>
          <a:off x="465138" y="1600200"/>
          <a:ext cx="11076457" cy="32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2449104515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3976238499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737197726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41080277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038943774"/>
                    </a:ext>
                  </a:extLst>
                </a:gridCol>
                <a:gridCol w="494796">
                  <a:extLst>
                    <a:ext uri="{9D8B030D-6E8A-4147-A177-3AD203B41FA5}">
                      <a16:colId xmlns:a16="http://schemas.microsoft.com/office/drawing/2014/main" val="2481856156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3178597192"/>
                    </a:ext>
                  </a:extLst>
                </a:gridCol>
                <a:gridCol w="475666">
                  <a:extLst>
                    <a:ext uri="{9D8B030D-6E8A-4147-A177-3AD203B41FA5}">
                      <a16:colId xmlns:a16="http://schemas.microsoft.com/office/drawing/2014/main" val="1776738945"/>
                    </a:ext>
                  </a:extLst>
                </a:gridCol>
                <a:gridCol w="969818">
                  <a:extLst>
                    <a:ext uri="{9D8B030D-6E8A-4147-A177-3AD203B41FA5}">
                      <a16:colId xmlns:a16="http://schemas.microsoft.com/office/drawing/2014/main" val="1504555680"/>
                    </a:ext>
                  </a:extLst>
                </a:gridCol>
                <a:gridCol w="798946">
                  <a:extLst>
                    <a:ext uri="{9D8B030D-6E8A-4147-A177-3AD203B41FA5}">
                      <a16:colId xmlns:a16="http://schemas.microsoft.com/office/drawing/2014/main" val="4268857342"/>
                    </a:ext>
                  </a:extLst>
                </a:gridCol>
                <a:gridCol w="785091">
                  <a:extLst>
                    <a:ext uri="{9D8B030D-6E8A-4147-A177-3AD203B41FA5}">
                      <a16:colId xmlns:a16="http://schemas.microsoft.com/office/drawing/2014/main" val="61426978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3933292488"/>
                    </a:ext>
                  </a:extLst>
                </a:gridCol>
                <a:gridCol w="369454">
                  <a:extLst>
                    <a:ext uri="{9D8B030D-6E8A-4147-A177-3AD203B41FA5}">
                      <a16:colId xmlns:a16="http://schemas.microsoft.com/office/drawing/2014/main" val="3765863872"/>
                    </a:ext>
                  </a:extLst>
                </a:gridCol>
                <a:gridCol w="378686">
                  <a:extLst>
                    <a:ext uri="{9D8B030D-6E8A-4147-A177-3AD203B41FA5}">
                      <a16:colId xmlns:a16="http://schemas.microsoft.com/office/drawing/2014/main" val="262886136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Variable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Definition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Horizontal</a:t>
                      </a:r>
                    </a:p>
                    <a:p>
                      <a:pPr algn="ctr"/>
                      <a:r>
                        <a:rPr lang="en-CA" dirty="0">
                          <a:latin typeface="+mj-lt"/>
                        </a:rPr>
                        <a:t>Resolution</a:t>
                      </a:r>
                    </a:p>
                    <a:p>
                      <a:pPr algn="ctr"/>
                      <a:r>
                        <a:rPr lang="en-CA" dirty="0">
                          <a:latin typeface="+mj-lt"/>
                        </a:rPr>
                        <a:t>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+mj-lt"/>
                        </a:rPr>
                        <a:t>Temporal</a:t>
                      </a:r>
                    </a:p>
                    <a:p>
                      <a:pPr algn="ctr"/>
                      <a:r>
                        <a:rPr lang="en-CA">
                          <a:latin typeface="+mj-lt"/>
                        </a:rPr>
                        <a:t>Resolution</a:t>
                      </a:r>
                    </a:p>
                    <a:p>
                      <a:pPr algn="ctr"/>
                      <a:r>
                        <a:rPr lang="en-CA">
                          <a:latin typeface="+mj-lt"/>
                        </a:rPr>
                        <a:t>days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Uncertainty</a:t>
                      </a:r>
                    </a:p>
                    <a:p>
                      <a:pPr algn="ctr"/>
                      <a:r>
                        <a:rPr lang="en-CA" dirty="0">
                          <a:latin typeface="+mj-lt"/>
                        </a:rPr>
                        <a:t>(%,abs), 2</a:t>
                      </a:r>
                      <a:r>
                        <a:rPr lang="el-GR" dirty="0">
                          <a:latin typeface="+mj-lt"/>
                        </a:rPr>
                        <a:t>σ</a:t>
                      </a:r>
                      <a:endParaRPr lang="en-CA" dirty="0"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+mj-lt"/>
                        </a:rPr>
                        <a:t>Stability</a:t>
                      </a:r>
                    </a:p>
                    <a:p>
                      <a:pPr algn="ctr"/>
                      <a:r>
                        <a:rPr lang="en-CA" sz="1800" b="0" i="0" kern="120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%/10y</a:t>
                      </a:r>
                      <a:endParaRPr lang="en-CA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622725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algn="ctr"/>
                      <a:endParaRPr lang="en-CA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CA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+mj-lt"/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74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fCOVER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the fraction of ground covered by green vegetation</a:t>
                      </a:r>
                      <a:endParaRPr lang="en-CA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333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10%,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91401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fAPAR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part of PAR that is effectively absorbed by plants</a:t>
                      </a:r>
                      <a:endParaRPr lang="en-CA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250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5%, 0.025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+mj-lt"/>
                        </a:rPr>
                        <a:t>10%,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9093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LAI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Half total green foliage area per horizontal ground area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250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10%,</a:t>
                      </a:r>
                    </a:p>
                    <a:p>
                      <a:pPr algn="l"/>
                      <a:r>
                        <a:rPr lang="en-CA" dirty="0">
                          <a:latin typeface="+mj-lt"/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15%, 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20%,0.5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>
                          <a:latin typeface="+mj-lt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9765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1AD46DA-FBB9-3FAC-19E3-CE88047660CB}"/>
              </a:ext>
            </a:extLst>
          </p:cNvPr>
          <p:cNvSpPr txBox="1"/>
          <p:nvPr/>
        </p:nvSpPr>
        <p:spPr>
          <a:xfrm>
            <a:off x="419902" y="4888468"/>
            <a:ext cx="6143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https://library.wmo.int/index.php?lvl=notice_display&amp;id=22135</a:t>
            </a:r>
          </a:p>
        </p:txBody>
      </p:sp>
    </p:spTree>
    <p:extLst>
      <p:ext uri="{BB962C8B-B14F-4D97-AF65-F5344CB8AC3E}">
        <p14:creationId xmlns:p14="http://schemas.microsoft.com/office/powerpoint/2010/main" val="408348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11520-D918-C6D7-523E-1AC69D16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20m, monthly May-Sept		20m cloud free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FDB5C-3391-F861-25AA-9B5F6DAE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5A67B-D0FE-F448-80B1-1191BC67A3E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C4D954-67CA-343E-05F9-A94CA84AC385}"/>
              </a:ext>
            </a:extLst>
          </p:cNvPr>
          <p:cNvSpPr txBox="1"/>
          <p:nvPr/>
        </p:nvSpPr>
        <p:spPr>
          <a:xfrm>
            <a:off x="7052914" y="5644634"/>
            <a:ext cx="457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http://github.com/rfernand387/LEAF-Toolbox</a:t>
            </a:r>
          </a:p>
        </p:txBody>
      </p:sp>
      <p:pic>
        <p:nvPicPr>
          <p:cNvPr id="10" name="Content Placeholder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50F30E-A54D-2C46-DC75-12C8D53AC6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600200"/>
            <a:ext cx="4914900" cy="4114800"/>
          </a:xfrm>
        </p:spPr>
      </p:pic>
      <p:pic>
        <p:nvPicPr>
          <p:cNvPr id="14" name="Content Placeholder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37E53C4-FC0B-9286-0BE2-E7C326BFAF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1600200"/>
            <a:ext cx="4152900" cy="4114800"/>
          </a:xfrm>
        </p:spPr>
      </p:pic>
    </p:spTree>
    <p:extLst>
      <p:ext uri="{BB962C8B-B14F-4D97-AF65-F5344CB8AC3E}">
        <p14:creationId xmlns:p14="http://schemas.microsoft.com/office/powerpoint/2010/main" val="102767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E1F2-AF7B-3AEB-0462-14F64E4F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Input Satellite Data Records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49CA2-2840-F172-B679-5EF5813C6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5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19EE32A-2228-3D15-D390-C980924273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8743" t="11228" r="27529" b="34246"/>
          <a:stretch/>
        </p:blipFill>
        <p:spPr>
          <a:xfrm>
            <a:off x="457200" y="2014300"/>
            <a:ext cx="5181600" cy="32866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417C4A1-905B-6DC6-19F8-EE5F67901E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9269" t="11018" r="28669" b="34737"/>
          <a:stretch/>
        </p:blipFill>
        <p:spPr>
          <a:xfrm>
            <a:off x="6559550" y="1970454"/>
            <a:ext cx="5181600" cy="33742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7B39F9-EAE3-2EAE-41EF-B8BE29E4693D}"/>
              </a:ext>
            </a:extLst>
          </p:cNvPr>
          <p:cNvSpPr txBox="1"/>
          <p:nvPr/>
        </p:nvSpPr>
        <p:spPr>
          <a:xfrm>
            <a:off x="505327" y="538533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+mj-lt"/>
              </a:rPr>
              <a:t>Prior to 2019 to be available in 2024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D3674F-8962-BC30-8CEA-09B4832E8C9B}"/>
              </a:ext>
            </a:extLst>
          </p:cNvPr>
          <p:cNvSpPr txBox="1"/>
          <p:nvPr/>
        </p:nvSpPr>
        <p:spPr>
          <a:xfrm>
            <a:off x="6559550" y="5300900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+mj-lt"/>
              </a:rPr>
              <a:t>Annual products to be employed in 2024.</a:t>
            </a:r>
          </a:p>
        </p:txBody>
      </p:sp>
    </p:spTree>
    <p:extLst>
      <p:ext uri="{BB962C8B-B14F-4D97-AF65-F5344CB8AC3E}">
        <p14:creationId xmlns:p14="http://schemas.microsoft.com/office/powerpoint/2010/main" val="113555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024C-E744-77E2-5835-751DF2C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 – SL2P-CCRS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9250FE-475A-1668-05D9-17C9AD9178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8492" y="1608656"/>
            <a:ext cx="5035087" cy="402700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0B784-E004-31DE-E291-73C04D59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A8730-54F8-8337-5F79-906E200A05DC}"/>
              </a:ext>
            </a:extLst>
          </p:cNvPr>
          <p:cNvSpPr txBox="1"/>
          <p:nvPr/>
        </p:nvSpPr>
        <p:spPr>
          <a:xfrm>
            <a:off x="1872532" y="5656861"/>
            <a:ext cx="8888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https://github.com/rfernand387/SL2P-CCRS/blob/main/Documents/SL2P-CCRS-ATBD.docx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14CB6-B448-1152-4024-8529B67428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81C5F9F-F3D6-626D-359D-F894680D9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3" t="22550" r="23889" b="24058"/>
          <a:stretch/>
        </p:blipFill>
        <p:spPr>
          <a:xfrm>
            <a:off x="457199" y="1546528"/>
            <a:ext cx="5335325" cy="41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0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4567E-DB24-629F-8416-FDC0BC62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Algorithm – Quality Indices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0E2DD-E5CD-16DE-3084-92DC18247D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Out of Domain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3E13E-3346-E324-4605-477435CF7E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Out of Range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D00D7-3ED3-9B55-3203-087C3936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A83FAD-8055-4706-EC79-8DF441E43F2E}"/>
              </a:ext>
            </a:extLst>
          </p:cNvPr>
          <p:cNvGrpSpPr/>
          <p:nvPr/>
        </p:nvGrpSpPr>
        <p:grpSpPr>
          <a:xfrm>
            <a:off x="6598919" y="2185182"/>
            <a:ext cx="4838534" cy="4215619"/>
            <a:chOff x="6092482" y="2185182"/>
            <a:chExt cx="4838534" cy="4215619"/>
          </a:xfrm>
        </p:grpSpPr>
        <p:pic>
          <p:nvPicPr>
            <p:cNvPr id="12" name="Picture 11" descr="A graph of a diagram">
              <a:extLst>
                <a:ext uri="{FF2B5EF4-FFF2-40B4-BE49-F238E27FC236}">
                  <a16:creationId xmlns:a16="http://schemas.microsoft.com/office/drawing/2014/main" id="{DE0FB5E3-B1BB-1BA9-20A5-9D7349E55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" t="7439" r="82917" b="79880"/>
            <a:stretch/>
          </p:blipFill>
          <p:spPr>
            <a:xfrm>
              <a:off x="6494584" y="2185182"/>
              <a:ext cx="4436432" cy="3821724"/>
            </a:xfrm>
            <a:prstGeom prst="rect">
              <a:avLst/>
            </a:prstGeom>
          </p:spPr>
        </p:pic>
        <p:pic>
          <p:nvPicPr>
            <p:cNvPr id="10" name="Picture 9" descr="A graph of a diagram&#10;&#10;Description automatically generated">
              <a:extLst>
                <a:ext uri="{FF2B5EF4-FFF2-40B4-BE49-F238E27FC236}">
                  <a16:creationId xmlns:a16="http://schemas.microsoft.com/office/drawing/2014/main" id="{7556D239-FDCA-6D2C-095D-5DB1FA561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0" t="92262" r="83784" b="5633"/>
            <a:stretch/>
          </p:blipFill>
          <p:spPr>
            <a:xfrm>
              <a:off x="7025257" y="5766581"/>
              <a:ext cx="3638054" cy="63422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1891BC-A4E1-9159-922D-2E81C3F40D7A}"/>
                </a:ext>
              </a:extLst>
            </p:cNvPr>
            <p:cNvSpPr txBox="1"/>
            <p:nvPr/>
          </p:nvSpPr>
          <p:spPr>
            <a:xfrm rot="16200000">
              <a:off x="5627899" y="3620086"/>
              <a:ext cx="1298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latin typeface="+mj-lt"/>
                </a:rPr>
                <a:t>pdf(LAI)</a:t>
              </a:r>
              <a:endParaRPr lang="en-US" b="1" dirty="0">
                <a:latin typeface="+mj-lt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7D285A5-DD97-40BE-464B-A58CE22F80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2"/>
          <a:stretch/>
        </p:blipFill>
        <p:spPr>
          <a:xfrm>
            <a:off x="754547" y="2083868"/>
            <a:ext cx="4489771" cy="41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9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8F0B-4163-5269-0DAD-0FEB306E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Validation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0740C-ED58-FE34-068B-F991D46A5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8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B848D7A-161A-B63F-A135-11C03F7B96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9781" t="11313" r="22419" b="3636"/>
          <a:stretch/>
        </p:blipFill>
        <p:spPr>
          <a:xfrm>
            <a:off x="708224" y="2685835"/>
            <a:ext cx="3418063" cy="3143465"/>
          </a:xfrm>
          <a:prstGeom prst="rect">
            <a:avLst/>
          </a:prstGeom>
        </p:spPr>
      </p:pic>
      <p:pic>
        <p:nvPicPr>
          <p:cNvPr id="18" name="Content Placeholder 8">
            <a:extLst>
              <a:ext uri="{FF2B5EF4-FFF2-40B4-BE49-F238E27FC236}">
                <a16:creationId xmlns:a16="http://schemas.microsoft.com/office/drawing/2014/main" id="{49D1A65A-2A0E-73F9-C411-B764DF1543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3318" t="19198" r="41745" b="11358"/>
          <a:stretch/>
        </p:blipFill>
        <p:spPr>
          <a:xfrm>
            <a:off x="4278815" y="2619956"/>
            <a:ext cx="2583380" cy="3209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BE1C7-0D90-A1B4-94F4-C806F5B9625B}"/>
              </a:ext>
            </a:extLst>
          </p:cNvPr>
          <p:cNvSpPr txBox="1"/>
          <p:nvPr/>
        </p:nvSpPr>
        <p:spPr>
          <a:xfrm>
            <a:off x="708224" y="1404254"/>
            <a:ext cx="8353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+mj-lt"/>
              </a:rPr>
              <a:t>Uncertainty (U) : RMSE</a:t>
            </a:r>
          </a:p>
          <a:p>
            <a:r>
              <a:rPr lang="en-CA" dirty="0">
                <a:latin typeface="+mj-lt"/>
              </a:rPr>
              <a:t>Accuracy (A): average difference</a:t>
            </a:r>
          </a:p>
          <a:p>
            <a:r>
              <a:rPr lang="en-CA" dirty="0">
                <a:latin typeface="+mj-lt"/>
              </a:rPr>
              <a:t>Precision (P): RMSE after subtracting A</a:t>
            </a:r>
          </a:p>
          <a:p>
            <a:r>
              <a:rPr lang="en-CA" dirty="0">
                <a:latin typeface="+mj-lt"/>
              </a:rPr>
              <a:t>Uncertainty Agreement Ratio (UAR): fraction retrievals meeting user requirement</a:t>
            </a:r>
            <a:endParaRPr lang="en-US" dirty="0">
              <a:latin typeface="+mj-lt"/>
            </a:endParaRPr>
          </a:p>
        </p:txBody>
      </p:sp>
      <p:pic>
        <p:nvPicPr>
          <p:cNvPr id="9" name="Picture 8" descr="A person standing in the woods&#10;&#10;Description automatically generated">
            <a:extLst>
              <a:ext uri="{FF2B5EF4-FFF2-40B4-BE49-F238E27FC236}">
                <a16:creationId xmlns:a16="http://schemas.microsoft.com/office/drawing/2014/main" id="{3DF6CBF4-46F3-6669-A711-A436021D77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723" y="2685834"/>
            <a:ext cx="4467398" cy="314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80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D6B3-9812-DDEA-8AA7-2EC26373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Validation Sites (232 sites, 1385 samples)</a:t>
            </a:r>
          </a:p>
        </p:txBody>
      </p:sp>
      <p:pic>
        <p:nvPicPr>
          <p:cNvPr id="8" name="Content Placeholder 7" descr="A map of the united states&#10;&#10;Description automatically generated">
            <a:extLst>
              <a:ext uri="{FF2B5EF4-FFF2-40B4-BE49-F238E27FC236}">
                <a16:creationId xmlns:a16="http://schemas.microsoft.com/office/drawing/2014/main" id="{9A382153-6E72-732D-7658-E60D59CB72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5" y="1781289"/>
            <a:ext cx="4750066" cy="373621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EDCAC-02B7-5C05-F7D5-D315C26C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513D4-7261-F848-8FAE-CF02B39A77BD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AD35B4-3C1B-4643-B1E3-482B153E8F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50" y="1765366"/>
            <a:ext cx="5181600" cy="37844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3F698C1-4EF7-6C4F-A561-B10EF786C82C}"/>
              </a:ext>
            </a:extLst>
          </p:cNvPr>
          <p:cNvSpPr/>
          <p:nvPr/>
        </p:nvSpPr>
        <p:spPr>
          <a:xfrm>
            <a:off x="9697453" y="3497914"/>
            <a:ext cx="86628" cy="8662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74156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1240108|-11700327|-8754175|-9605520|-12039861|NRCan&quot;,&quot;Id&quot;:&quot;64c03ae44346447b0c7fe64d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F2C86D0468BB41BF3A380F18C145D6" ma:contentTypeVersion="15" ma:contentTypeDescription="Create a new document." ma:contentTypeScope="" ma:versionID="ca1e5ac58a646ba53d5db78e099b1b51">
  <xsd:schema xmlns:xsd="http://www.w3.org/2001/XMLSchema" xmlns:xs="http://www.w3.org/2001/XMLSchema" xmlns:p="http://schemas.microsoft.com/office/2006/metadata/properties" xmlns:ns3="5f12ff1d-e3c5-41e9-8b41-9420b295d1ad" xmlns:ns4="610fd124-dcf8-4f2e-8b7f-3263485b0c9b" targetNamespace="http://schemas.microsoft.com/office/2006/metadata/properties" ma:root="true" ma:fieldsID="8a68341667fc1caa9f902a9158313063" ns3:_="" ns4:_="">
    <xsd:import namespace="5f12ff1d-e3c5-41e9-8b41-9420b295d1ad"/>
    <xsd:import namespace="610fd124-dcf8-4f2e-8b7f-3263485b0c9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12ff1d-e3c5-41e9-8b41-9420b295d1a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0fd124-dcf8-4f2e-8b7f-3263485b0c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10fd124-dcf8-4f2e-8b7f-3263485b0c9b" xsi:nil="true"/>
  </documentManagement>
</p:properties>
</file>

<file path=customXml/itemProps1.xml><?xml version="1.0" encoding="utf-8"?>
<ds:datastoreItem xmlns:ds="http://schemas.openxmlformats.org/officeDocument/2006/customXml" ds:itemID="{17E1EF97-1745-403F-A5E0-48C1E0105C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193C32-8766-44CD-8E98-D1B57EB08499}">
  <ds:schemaRefs>
    <ds:schemaRef ds:uri="5f12ff1d-e3c5-41e9-8b41-9420b295d1ad"/>
    <ds:schemaRef ds:uri="610fd124-dcf8-4f2e-8b7f-3263485b0c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AE2AAEE-B134-4AF0-B85B-66AE08ADC79D}">
  <ds:schemaRefs>
    <ds:schemaRef ds:uri="http://schemas.microsoft.com/office/2006/metadata/properties"/>
    <ds:schemaRef ds:uri="http://purl.org/dc/terms/"/>
    <ds:schemaRef ds:uri="5f12ff1d-e3c5-41e9-8b41-9420b295d1ad"/>
    <ds:schemaRef ds:uri="http://schemas.microsoft.com/office/2006/documentManagement/types"/>
    <ds:schemaRef ds:uri="http://schemas.openxmlformats.org/package/2006/metadata/core-properties"/>
    <ds:schemaRef ds:uri="610fd124-dcf8-4f2e-8b7f-3263485b0c9b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219619fd-75dc-48cb-820d-8f683a95dd8b}" enabled="1" method="Privileged" siteId="{05c95b33-90ca-49d5-b644-288b930b912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10530</TotalTime>
  <Words>630</Words>
  <Application>Microsoft Office PowerPoint</Application>
  <PresentationFormat>Widescreen</PresentationFormat>
  <Paragraphs>202</Paragraphs>
  <Slides>21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Arial</vt:lpstr>
      <vt:lpstr>Calibri</vt:lpstr>
      <vt:lpstr>Times New Roman</vt:lpstr>
      <vt:lpstr>Office Theme</vt:lpstr>
      <vt:lpstr>Canada wide vegetation essential climate variables: fCOVER, fAPAR and LAI</vt:lpstr>
      <vt:lpstr>Vegetation Essential Climate Variables</vt:lpstr>
      <vt:lpstr>GCOS User Requirements </vt:lpstr>
      <vt:lpstr>20m, monthly May-Sept  20m cloud free</vt:lpstr>
      <vt:lpstr>Input Satellite Data Records</vt:lpstr>
      <vt:lpstr>Algorithm – SL2P-CCRS</vt:lpstr>
      <vt:lpstr>Algorithm – Quality Indices</vt:lpstr>
      <vt:lpstr>Validation Methodology</vt:lpstr>
      <vt:lpstr>Validation Sites (232 sites, 1385 samples)</vt:lpstr>
      <vt:lpstr>SL2P-CCRS Validation Summary (n=1385)</vt:lpstr>
      <vt:lpstr>Non-woody vegetation: LAI</vt:lpstr>
      <vt:lpstr>Non-woody vegetation: fCOVER</vt:lpstr>
      <vt:lpstr>Woody vegetation: LAI</vt:lpstr>
      <vt:lpstr>Woody vegetation: fCOVER</vt:lpstr>
      <vt:lpstr>Uncertainty Models – FCOVER</vt:lpstr>
      <vt:lpstr>Uncertainty Models – LAI</vt:lpstr>
      <vt:lpstr>User Caveats</vt:lpstr>
      <vt:lpstr>Potential Enhancements</vt:lpstr>
      <vt:lpstr>LEAF-Toolbox</vt:lpstr>
      <vt:lpstr>References</vt:lpstr>
      <vt:lpstr>UAR Increases with Averaging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Fernandes, Richard (he, him, his | il, le, lui)</cp:lastModifiedBy>
  <cp:revision>378</cp:revision>
  <dcterms:created xsi:type="dcterms:W3CDTF">2019-08-12T13:09:44Z</dcterms:created>
  <dcterms:modified xsi:type="dcterms:W3CDTF">2023-07-25T21:13:08Z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0x01010018F2C86D0468BB41BF3A380F18C145D6</vt:lpwstr>
  </property>
  <property fmtid="{D5CDD505-2E9C-101B-9397-08002B2CF9AE}" pid="3" name="MSIP_Label_219619fd-75dc-48cb-820d-8f683a95dd8b_Enabled">
    <vt:lpwstr>true</vt:lpwstr>
  </property>
  <property fmtid="{D5CDD505-2E9C-101B-9397-08002B2CF9AE}" pid="4" name="MSIP_Label_219619fd-75dc-48cb-820d-8f683a95dd8b_SetDate">
    <vt:lpwstr>2023-05-09T15:17:21Z</vt:lpwstr>
  </property>
  <property fmtid="{D5CDD505-2E9C-101B-9397-08002B2CF9AE}" pid="5" name="MSIP_Label_219619fd-75dc-48cb-820d-8f683a95dd8b_Method">
    <vt:lpwstr>Privileged</vt:lpwstr>
  </property>
  <property fmtid="{D5CDD505-2E9C-101B-9397-08002B2CF9AE}" pid="6" name="MSIP_Label_219619fd-75dc-48cb-820d-8f683a95dd8b_Name">
    <vt:lpwstr>Unclassified - Non classifié</vt:lpwstr>
  </property>
  <property fmtid="{D5CDD505-2E9C-101B-9397-08002B2CF9AE}" pid="7" name="MSIP_Label_219619fd-75dc-48cb-820d-8f683a95dd8b_SiteId">
    <vt:lpwstr>05c95b33-90ca-49d5-b644-288b930b912b</vt:lpwstr>
  </property>
  <property fmtid="{D5CDD505-2E9C-101B-9397-08002B2CF9AE}" pid="8" name="MSIP_Label_219619fd-75dc-48cb-820d-8f683a95dd8b_ActionId">
    <vt:lpwstr>8d1b781a-8097-46ee-970c-559d2d41d653</vt:lpwstr>
  </property>
  <property fmtid="{D5CDD505-2E9C-101B-9397-08002B2CF9AE}" pid="9" name="MSIP_Label_219619fd-75dc-48cb-820d-8f683a95dd8b_ContentBits">
    <vt:lpwstr>1</vt:lpwstr>
  </property>
  <property fmtid="{D5CDD505-2E9C-101B-9397-08002B2CF9AE}" pid="10" name="ClassificationContentMarkingHeaderLocations">
    <vt:lpwstr>Office Theme:7</vt:lpwstr>
  </property>
  <property fmtid="{D5CDD505-2E9C-101B-9397-08002B2CF9AE}" pid="11" name="ClassificationContentMarkingHeaderText">
    <vt:lpwstr>UNCLASSIFIED - NON CLASSIFIÉ</vt:lpwstr>
  </property>
</Properties>
</file>